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56" r:id="rId2"/>
    <p:sldId id="257" r:id="rId3"/>
    <p:sldId id="259" r:id="rId4"/>
    <p:sldId id="258"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6" d="100"/>
          <a:sy n="46" d="100"/>
        </p:scale>
        <p:origin x="-120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A3F21F-F550-4E09-85F3-69C539243AA7}" type="datetimeFigureOut">
              <a:rPr lang="en-US" smtClean="0"/>
              <a:t>5/3/2013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3F94153-638E-4E76-99FA-10E597809A92}" type="slidenum">
              <a:rPr lang="en-US" smtClean="0"/>
              <a:t>‹#›</a:t>
            </a:fld>
            <a:endParaRPr lang="en-US"/>
          </a:p>
        </p:txBody>
      </p:sp>
    </p:spTree>
    <p:extLst>
      <p:ext uri="{BB962C8B-B14F-4D97-AF65-F5344CB8AC3E}">
        <p14:creationId xmlns:p14="http://schemas.microsoft.com/office/powerpoint/2010/main" val="2941073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041FEC-982B-4FF4-AF3B-4EE62C778BC9}"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9C2F12-4FF3-4EA8-93D7-0F3CF554B26E}" type="slidenum">
              <a:rPr lang="en-US" smtClean="0"/>
              <a:t>‹#›</a:t>
            </a:fld>
            <a:endParaRPr lang="en-US"/>
          </a:p>
        </p:txBody>
      </p:sp>
    </p:spTree>
    <p:extLst>
      <p:ext uri="{BB962C8B-B14F-4D97-AF65-F5344CB8AC3E}">
        <p14:creationId xmlns:p14="http://schemas.microsoft.com/office/powerpoint/2010/main" val="42715255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041FEC-982B-4FF4-AF3B-4EE62C778BC9}"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9C2F12-4FF3-4EA8-93D7-0F3CF554B26E}" type="slidenum">
              <a:rPr lang="en-US" smtClean="0"/>
              <a:t>‹#›</a:t>
            </a:fld>
            <a:endParaRPr lang="en-US"/>
          </a:p>
        </p:txBody>
      </p:sp>
    </p:spTree>
    <p:extLst>
      <p:ext uri="{BB962C8B-B14F-4D97-AF65-F5344CB8AC3E}">
        <p14:creationId xmlns:p14="http://schemas.microsoft.com/office/powerpoint/2010/main" val="18891947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041FEC-982B-4FF4-AF3B-4EE62C778BC9}"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9C2F12-4FF3-4EA8-93D7-0F3CF554B26E}" type="slidenum">
              <a:rPr lang="en-US" smtClean="0"/>
              <a:t>‹#›</a:t>
            </a:fld>
            <a:endParaRPr lang="en-US"/>
          </a:p>
        </p:txBody>
      </p:sp>
    </p:spTree>
    <p:extLst>
      <p:ext uri="{BB962C8B-B14F-4D97-AF65-F5344CB8AC3E}">
        <p14:creationId xmlns:p14="http://schemas.microsoft.com/office/powerpoint/2010/main" val="20219640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041FEC-982B-4FF4-AF3B-4EE62C778BC9}"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9C2F12-4FF3-4EA8-93D7-0F3CF554B26E}" type="slidenum">
              <a:rPr lang="en-US" smtClean="0"/>
              <a:t>‹#›</a:t>
            </a:fld>
            <a:endParaRPr lang="en-US"/>
          </a:p>
        </p:txBody>
      </p:sp>
    </p:spTree>
    <p:extLst>
      <p:ext uri="{BB962C8B-B14F-4D97-AF65-F5344CB8AC3E}">
        <p14:creationId xmlns:p14="http://schemas.microsoft.com/office/powerpoint/2010/main" val="963504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041FEC-982B-4FF4-AF3B-4EE62C778BC9}"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9C2F12-4FF3-4EA8-93D7-0F3CF554B26E}" type="slidenum">
              <a:rPr lang="en-US" smtClean="0"/>
              <a:t>‹#›</a:t>
            </a:fld>
            <a:endParaRPr lang="en-US"/>
          </a:p>
        </p:txBody>
      </p:sp>
    </p:spTree>
    <p:extLst>
      <p:ext uri="{BB962C8B-B14F-4D97-AF65-F5344CB8AC3E}">
        <p14:creationId xmlns:p14="http://schemas.microsoft.com/office/powerpoint/2010/main" val="11954056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3041FEC-982B-4FF4-AF3B-4EE62C778BC9}"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9C2F12-4FF3-4EA8-93D7-0F3CF554B26E}" type="slidenum">
              <a:rPr lang="en-US" smtClean="0"/>
              <a:t>‹#›</a:t>
            </a:fld>
            <a:endParaRPr lang="en-US"/>
          </a:p>
        </p:txBody>
      </p:sp>
    </p:spTree>
    <p:extLst>
      <p:ext uri="{BB962C8B-B14F-4D97-AF65-F5344CB8AC3E}">
        <p14:creationId xmlns:p14="http://schemas.microsoft.com/office/powerpoint/2010/main" val="2723931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041FEC-982B-4FF4-AF3B-4EE62C778BC9}" type="datetimeFigureOut">
              <a:rPr lang="en-US" smtClean="0"/>
              <a:t>5/3/2013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9C2F12-4FF3-4EA8-93D7-0F3CF554B26E}" type="slidenum">
              <a:rPr lang="en-US" smtClean="0"/>
              <a:t>‹#›</a:t>
            </a:fld>
            <a:endParaRPr lang="en-US"/>
          </a:p>
        </p:txBody>
      </p:sp>
    </p:spTree>
    <p:extLst>
      <p:ext uri="{BB962C8B-B14F-4D97-AF65-F5344CB8AC3E}">
        <p14:creationId xmlns:p14="http://schemas.microsoft.com/office/powerpoint/2010/main" val="1787905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041FEC-982B-4FF4-AF3B-4EE62C778BC9}" type="datetimeFigureOut">
              <a:rPr lang="en-US" smtClean="0"/>
              <a:t>5/3/2013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9C2F12-4FF3-4EA8-93D7-0F3CF554B26E}" type="slidenum">
              <a:rPr lang="en-US" smtClean="0"/>
              <a:t>‹#›</a:t>
            </a:fld>
            <a:endParaRPr lang="en-US"/>
          </a:p>
        </p:txBody>
      </p:sp>
    </p:spTree>
    <p:extLst>
      <p:ext uri="{BB962C8B-B14F-4D97-AF65-F5344CB8AC3E}">
        <p14:creationId xmlns:p14="http://schemas.microsoft.com/office/powerpoint/2010/main" val="34962931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041FEC-982B-4FF4-AF3B-4EE62C778BC9}" type="datetimeFigureOut">
              <a:rPr lang="en-US" smtClean="0"/>
              <a:t>5/3/2013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9C2F12-4FF3-4EA8-93D7-0F3CF554B26E}" type="slidenum">
              <a:rPr lang="en-US" smtClean="0"/>
              <a:t>‹#›</a:t>
            </a:fld>
            <a:endParaRPr lang="en-US"/>
          </a:p>
        </p:txBody>
      </p:sp>
    </p:spTree>
    <p:extLst>
      <p:ext uri="{BB962C8B-B14F-4D97-AF65-F5344CB8AC3E}">
        <p14:creationId xmlns:p14="http://schemas.microsoft.com/office/powerpoint/2010/main" val="42459358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041FEC-982B-4FF4-AF3B-4EE62C778BC9}"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9C2F12-4FF3-4EA8-93D7-0F3CF554B26E}" type="slidenum">
              <a:rPr lang="en-US" smtClean="0"/>
              <a:t>‹#›</a:t>
            </a:fld>
            <a:endParaRPr lang="en-US"/>
          </a:p>
        </p:txBody>
      </p:sp>
    </p:spTree>
    <p:extLst>
      <p:ext uri="{BB962C8B-B14F-4D97-AF65-F5344CB8AC3E}">
        <p14:creationId xmlns:p14="http://schemas.microsoft.com/office/powerpoint/2010/main" val="990639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041FEC-982B-4FF4-AF3B-4EE62C778BC9}"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9C2F12-4FF3-4EA8-93D7-0F3CF554B26E}" type="slidenum">
              <a:rPr lang="en-US" smtClean="0"/>
              <a:t>‹#›</a:t>
            </a:fld>
            <a:endParaRPr lang="en-US"/>
          </a:p>
        </p:txBody>
      </p:sp>
    </p:spTree>
    <p:extLst>
      <p:ext uri="{BB962C8B-B14F-4D97-AF65-F5344CB8AC3E}">
        <p14:creationId xmlns:p14="http://schemas.microsoft.com/office/powerpoint/2010/main" val="10053362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shadeToTitle="1">
        <a:gradFill flip="none" rotWithShape="1">
          <a:gsLst>
            <a:gs pos="0">
              <a:srgbClr val="5E9EFF"/>
            </a:gs>
            <a:gs pos="39999">
              <a:srgbClr val="85C2FF"/>
            </a:gs>
            <a:gs pos="70000">
              <a:srgbClr val="C4D6EB"/>
            </a:gs>
            <a:gs pos="100000">
              <a:srgbClr val="FFEBFA"/>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041FEC-982B-4FF4-AF3B-4EE62C778BC9}" type="datetimeFigureOut">
              <a:rPr lang="en-US" smtClean="0"/>
              <a:t>5/3/2013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9C2F12-4FF3-4EA8-93D7-0F3CF554B26E}" type="slidenum">
              <a:rPr lang="en-US" smtClean="0"/>
              <a:t>‹#›</a:t>
            </a:fld>
            <a:endParaRPr lang="en-US"/>
          </a:p>
        </p:txBody>
      </p:sp>
    </p:spTree>
    <p:extLst>
      <p:ext uri="{BB962C8B-B14F-4D97-AF65-F5344CB8AC3E}">
        <p14:creationId xmlns:p14="http://schemas.microsoft.com/office/powerpoint/2010/main" val="16710334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hyperlink" Target="http://www.nasa.gov/topics/earth/features/0213-noreaster.html" TargetMode="External"/><Relationship Id="rId1" Type="http://schemas.openxmlformats.org/officeDocument/2006/relationships/slideLayout" Target="../slideLayouts/slideLayout2.xml"/><Relationship Id="rId5" Type="http://schemas.openxmlformats.org/officeDocument/2006/relationships/image" Target="../media/image4.gif"/><Relationship Id="rId4" Type="http://schemas.openxmlformats.org/officeDocument/2006/relationships/image" Target="../media/image3.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Nor’ Easters</a:t>
            </a:r>
            <a:endParaRPr lang="en-US" dirty="0"/>
          </a:p>
        </p:txBody>
      </p:sp>
      <p:sp>
        <p:nvSpPr>
          <p:cNvPr id="3" name="Subtitle 2"/>
          <p:cNvSpPr>
            <a:spLocks noGrp="1"/>
          </p:cNvSpPr>
          <p:nvPr>
            <p:ph type="subTitle" idx="1"/>
          </p:nvPr>
        </p:nvSpPr>
        <p:spPr/>
        <p:txBody>
          <a:bodyPr/>
          <a:lstStyle/>
          <a:p>
            <a:r>
              <a:rPr lang="en-US" dirty="0" smtClean="0"/>
              <a:t>The Cyclone on land</a:t>
            </a:r>
          </a:p>
          <a:p>
            <a:r>
              <a:rPr lang="en-US" dirty="0" smtClean="0"/>
              <a:t>Cameron </a:t>
            </a:r>
            <a:r>
              <a:rPr lang="en-US" dirty="0" err="1" smtClean="0"/>
              <a:t>Glavich</a:t>
            </a:r>
            <a:r>
              <a:rPr lang="en-US" dirty="0" smtClean="0"/>
              <a:t> </a:t>
            </a:r>
          </a:p>
          <a:p>
            <a:r>
              <a:rPr lang="en-US" dirty="0" smtClean="0"/>
              <a:t>Science  Shepard </a:t>
            </a:r>
            <a:endParaRPr lang="en-US" dirty="0"/>
          </a:p>
        </p:txBody>
      </p:sp>
    </p:spTree>
    <p:extLst>
      <p:ext uri="{BB962C8B-B14F-4D97-AF65-F5344CB8AC3E}">
        <p14:creationId xmlns:p14="http://schemas.microsoft.com/office/powerpoint/2010/main" val="865388443"/>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1000"/>
                                        <p:tgtEl>
                                          <p:spTgt spid="3">
                                            <p:txEl>
                                              <p:pRg st="0" end="0"/>
                                            </p:txEl>
                                          </p:spTgt>
                                        </p:tgtEl>
                                      </p:cBhvr>
                                    </p:animEffect>
                                    <p:anim calcmode="lin" valueType="num">
                                      <p:cBhvr>
                                        <p:cTn id="15"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1000"/>
                                        <p:tgtEl>
                                          <p:spTgt spid="3">
                                            <p:txEl>
                                              <p:pRg st="1" end="1"/>
                                            </p:txEl>
                                          </p:spTgt>
                                        </p:tgtEl>
                                      </p:cBhvr>
                                    </p:animEffect>
                                    <p:anim calcmode="lin" valueType="num">
                                      <p:cBhvr>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fade">
                                      <p:cBhvr>
                                        <p:cTn id="28" dur="1000"/>
                                        <p:tgtEl>
                                          <p:spTgt spid="3">
                                            <p:txEl>
                                              <p:pRg st="2" end="2"/>
                                            </p:txEl>
                                          </p:spTgt>
                                        </p:tgtEl>
                                      </p:cBhvr>
                                    </p:animEffect>
                                    <p:anim calcmode="lin" valueType="num">
                                      <p:cBhvr>
                                        <p:cTn id="2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are Nor’ Easter’s</a:t>
            </a:r>
            <a:endParaRPr lang="en-US" dirty="0"/>
          </a:p>
        </p:txBody>
      </p:sp>
      <p:sp>
        <p:nvSpPr>
          <p:cNvPr id="3" name="Content Placeholder 2"/>
          <p:cNvSpPr>
            <a:spLocks noGrp="1"/>
          </p:cNvSpPr>
          <p:nvPr>
            <p:ph idx="1"/>
          </p:nvPr>
        </p:nvSpPr>
        <p:spPr>
          <a:xfrm>
            <a:off x="462395" y="1295400"/>
            <a:ext cx="8229600" cy="4525963"/>
          </a:xfrm>
        </p:spPr>
        <p:txBody>
          <a:bodyPr/>
          <a:lstStyle/>
          <a:p>
            <a:r>
              <a:rPr lang="en-US" dirty="0"/>
              <a:t>A cyclonic storm that </a:t>
            </a:r>
            <a:r>
              <a:rPr lang="en-US" dirty="0" smtClean="0"/>
              <a:t>moves </a:t>
            </a:r>
            <a:r>
              <a:rPr lang="en-US" dirty="0"/>
              <a:t>on up the east </a:t>
            </a:r>
            <a:r>
              <a:rPr lang="en-US" dirty="0" smtClean="0"/>
              <a:t>coast</a:t>
            </a:r>
          </a:p>
          <a:p>
            <a:r>
              <a:rPr lang="en-US" dirty="0" smtClean="0"/>
              <a:t>Brings heavy rain and snow</a:t>
            </a:r>
          </a:p>
          <a:p>
            <a:pPr marL="0" indent="0">
              <a:buNone/>
            </a:pP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0600" y="3048000"/>
            <a:ext cx="4000500" cy="3000375"/>
          </a:xfrm>
          <a:prstGeom prst="rect">
            <a:avLst/>
          </a:prstGeom>
        </p:spPr>
      </p:pic>
      <p:sp>
        <p:nvSpPr>
          <p:cNvPr id="5" name="Footer Placeholder 4"/>
          <p:cNvSpPr>
            <a:spLocks noGrp="1"/>
          </p:cNvSpPr>
          <p:nvPr>
            <p:ph type="ftr" sz="quarter" idx="11"/>
          </p:nvPr>
        </p:nvSpPr>
        <p:spPr>
          <a:xfrm>
            <a:off x="3124200" y="6400800"/>
            <a:ext cx="2743200" cy="320675"/>
          </a:xfrm>
        </p:spPr>
        <p:txBody>
          <a:bodyPr/>
          <a:lstStyle/>
          <a:p>
            <a:r>
              <a:rPr lang="en-US" dirty="0" smtClean="0">
                <a:solidFill>
                  <a:schemeClr val="tx1"/>
                </a:solidFill>
              </a:rPr>
              <a:t>Info: </a:t>
            </a:r>
            <a:r>
              <a:rPr lang="en-US" dirty="0" err="1" smtClean="0">
                <a:solidFill>
                  <a:schemeClr val="tx1"/>
                </a:solidFill>
              </a:rPr>
              <a:t>Noaa</a:t>
            </a:r>
            <a:r>
              <a:rPr lang="en-US" dirty="0" smtClean="0">
                <a:solidFill>
                  <a:schemeClr val="tx1"/>
                </a:solidFill>
              </a:rPr>
              <a:t>, Noaa.gov,2013, </a:t>
            </a:r>
            <a:r>
              <a:rPr lang="en-US" dirty="0" err="1" smtClean="0">
                <a:solidFill>
                  <a:schemeClr val="tx1"/>
                </a:solidFill>
              </a:rPr>
              <a:t>Noaa</a:t>
            </a:r>
            <a:r>
              <a:rPr lang="en-US" dirty="0" smtClean="0">
                <a:solidFill>
                  <a:schemeClr val="tx1"/>
                </a:solidFill>
              </a:rPr>
              <a:t> /Picture: Noaa,noaa.gov,2013,noaa</a:t>
            </a:r>
            <a:endParaRPr lang="en-US" dirty="0">
              <a:solidFill>
                <a:schemeClr val="tx1"/>
              </a:solidFill>
            </a:endParaRPr>
          </a:p>
        </p:txBody>
      </p:sp>
    </p:spTree>
    <p:extLst>
      <p:ext uri="{BB962C8B-B14F-4D97-AF65-F5344CB8AC3E}">
        <p14:creationId xmlns:p14="http://schemas.microsoft.com/office/powerpoint/2010/main" val="272851372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2000"/>
                                        <p:tgtEl>
                                          <p:spTgt spid="3">
                                            <p:txEl>
                                              <p:pRg st="0" end="0"/>
                                            </p:txEl>
                                          </p:spTgt>
                                        </p:tgtEl>
                                      </p:cBhvr>
                                    </p:animEffect>
                                    <p:anim calcmode="lin" valueType="num">
                                      <p:cBhvr>
                                        <p:cTn id="15"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7" fill="hold">
                      <p:stCondLst>
                        <p:cond delay="indefinite"/>
                      </p:stCondLst>
                      <p:childTnLst>
                        <p:par>
                          <p:cTn id="18" fill="hold">
                            <p:stCondLst>
                              <p:cond delay="0"/>
                            </p:stCondLst>
                            <p:childTnLst>
                              <p:par>
                                <p:cTn id="19" presetID="45" presetClass="entr" presetSubtype="0" fill="hold" grpId="0"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Effect transition="in" filter="fade">
                                      <p:cBhvr>
                                        <p:cTn id="21" dur="2000"/>
                                        <p:tgtEl>
                                          <p:spTgt spid="3">
                                            <p:txEl>
                                              <p:pRg st="1" end="1"/>
                                            </p:txEl>
                                          </p:spTgt>
                                        </p:tgtEl>
                                      </p:cBhvr>
                                    </p:animEffect>
                                    <p:anim calcmode="lin" valueType="num">
                                      <p:cBhvr>
                                        <p:cTn id="22"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23"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1000" fill="hold"/>
                                        <p:tgtEl>
                                          <p:spTgt spid="4"/>
                                        </p:tgtEl>
                                        <p:attrNameLst>
                                          <p:attrName>ppt_w</p:attrName>
                                        </p:attrNameLst>
                                      </p:cBhvr>
                                      <p:tavLst>
                                        <p:tav tm="0">
                                          <p:val>
                                            <p:fltVal val="0"/>
                                          </p:val>
                                        </p:tav>
                                        <p:tav tm="100000">
                                          <p:val>
                                            <p:strVal val="#ppt_w"/>
                                          </p:val>
                                        </p:tav>
                                      </p:tavLst>
                                    </p:anim>
                                    <p:anim calcmode="lin" valueType="num">
                                      <p:cBhvr>
                                        <p:cTn id="29" dur="1000" fill="hold"/>
                                        <p:tgtEl>
                                          <p:spTgt spid="4"/>
                                        </p:tgtEl>
                                        <p:attrNameLst>
                                          <p:attrName>ppt_h</p:attrName>
                                        </p:attrNameLst>
                                      </p:cBhvr>
                                      <p:tavLst>
                                        <p:tav tm="0">
                                          <p:val>
                                            <p:fltVal val="0"/>
                                          </p:val>
                                        </p:tav>
                                        <p:tav tm="100000">
                                          <p:val>
                                            <p:strVal val="#ppt_h"/>
                                          </p:val>
                                        </p:tav>
                                      </p:tavLst>
                                    </p:anim>
                                    <p:anim calcmode="lin" valueType="num">
                                      <p:cBhvr>
                                        <p:cTn id="30" dur="1000" fill="hold"/>
                                        <p:tgtEl>
                                          <p:spTgt spid="4"/>
                                        </p:tgtEl>
                                        <p:attrNameLst>
                                          <p:attrName>style.rotation</p:attrName>
                                        </p:attrNameLst>
                                      </p:cBhvr>
                                      <p:tavLst>
                                        <p:tav tm="0">
                                          <p:val>
                                            <p:fltVal val="90"/>
                                          </p:val>
                                        </p:tav>
                                        <p:tav tm="100000">
                                          <p:val>
                                            <p:fltVal val="0"/>
                                          </p:val>
                                        </p:tav>
                                      </p:tavLst>
                                    </p:anim>
                                    <p:animEffect transition="in" filter="fade">
                                      <p:cBhvr>
                                        <p:cTn id="31" dur="1000"/>
                                        <p:tgtEl>
                                          <p:spTgt spid="4"/>
                                        </p:tgtEl>
                                      </p:cBhvr>
                                    </p:animEffect>
                                  </p:childTnLst>
                                </p:cTn>
                              </p:par>
                            </p:childTnLst>
                          </p:cTn>
                        </p:par>
                      </p:childTnLst>
                    </p:cTn>
                  </p:par>
                  <p:par>
                    <p:cTn id="32" fill="hold">
                      <p:stCondLst>
                        <p:cond delay="indefinite"/>
                      </p:stCondLst>
                      <p:childTnLst>
                        <p:par>
                          <p:cTn id="33" fill="hold">
                            <p:stCondLst>
                              <p:cond delay="0"/>
                            </p:stCondLst>
                            <p:childTnLst>
                              <p:par>
                                <p:cTn id="34" presetID="16" presetClass="entr" presetSubtype="21" fill="hold" grpId="0"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arn(inVertical)">
                                      <p:cBhvr>
                                        <p:cTn id="3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long does the Nor’ Easter happen</a:t>
            </a:r>
            <a:endParaRPr lang="en-US" dirty="0"/>
          </a:p>
        </p:txBody>
      </p:sp>
      <p:sp>
        <p:nvSpPr>
          <p:cNvPr id="3" name="Content Placeholder 2"/>
          <p:cNvSpPr>
            <a:spLocks noGrp="1"/>
          </p:cNvSpPr>
          <p:nvPr>
            <p:ph idx="1"/>
          </p:nvPr>
        </p:nvSpPr>
        <p:spPr/>
        <p:txBody>
          <a:bodyPr/>
          <a:lstStyle/>
          <a:p>
            <a:r>
              <a:rPr lang="en-US" dirty="0" smtClean="0"/>
              <a:t>It happens for days</a:t>
            </a:r>
            <a:endParaRPr lang="en-US" dirty="0"/>
          </a:p>
        </p:txBody>
      </p:sp>
      <p:sp>
        <p:nvSpPr>
          <p:cNvPr id="4" name="Footer Placeholder 3"/>
          <p:cNvSpPr>
            <a:spLocks noGrp="1"/>
          </p:cNvSpPr>
          <p:nvPr>
            <p:ph type="ftr" sz="quarter" idx="11"/>
          </p:nvPr>
        </p:nvSpPr>
        <p:spPr/>
        <p:txBody>
          <a:bodyPr/>
          <a:lstStyle/>
          <a:p>
            <a:r>
              <a:rPr lang="en-US" dirty="0" smtClean="0"/>
              <a:t>www.geo.hunter.cuny.edu (C) 1993</a:t>
            </a:r>
            <a:endParaRPr lang="en-US" dirty="0"/>
          </a:p>
        </p:txBody>
      </p:sp>
    </p:spTree>
    <p:extLst>
      <p:ext uri="{BB962C8B-B14F-4D97-AF65-F5344CB8AC3E}">
        <p14:creationId xmlns:p14="http://schemas.microsoft.com/office/powerpoint/2010/main" val="1662851260"/>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heel(1)">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45"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000"/>
                                        <p:tgtEl>
                                          <p:spTgt spid="4"/>
                                        </p:tgtEl>
                                      </p:cBhvr>
                                    </p:animEffect>
                                    <p:anim calcmode="lin" valueType="num">
                                      <p:cBhvr>
                                        <p:cTn id="19" dur="2000" fill="hold"/>
                                        <p:tgtEl>
                                          <p:spTgt spid="4"/>
                                        </p:tgtEl>
                                        <p:attrNameLst>
                                          <p:attrName>ppt_w</p:attrName>
                                        </p:attrNameLst>
                                      </p:cBhvr>
                                      <p:tavLst>
                                        <p:tav tm="0" fmla="#ppt_w*sin(2.5*pi*$)">
                                          <p:val>
                                            <p:fltVal val="0"/>
                                          </p:val>
                                        </p:tav>
                                        <p:tav tm="100000">
                                          <p:val>
                                            <p:fltVal val="1"/>
                                          </p:val>
                                        </p:tav>
                                      </p:tavLst>
                                    </p:anim>
                                    <p:anim calcmode="lin" valueType="num">
                                      <p:cBhvr>
                                        <p:cTn id="20" dur="20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6800" y="533400"/>
            <a:ext cx="8229600" cy="1143000"/>
          </a:xfrm>
        </p:spPr>
        <p:txBody>
          <a:bodyPr>
            <a:normAutofit fontScale="90000"/>
          </a:bodyPr>
          <a:lstStyle/>
          <a:p>
            <a:r>
              <a:rPr lang="en-US" dirty="0" smtClean="0"/>
              <a:t>What conditions cause a Nor’ Easter</a:t>
            </a:r>
            <a:endParaRPr lang="en-US" dirty="0"/>
          </a:p>
        </p:txBody>
      </p:sp>
      <p:sp>
        <p:nvSpPr>
          <p:cNvPr id="3" name="Content Placeholder 2"/>
          <p:cNvSpPr>
            <a:spLocks noGrp="1"/>
          </p:cNvSpPr>
          <p:nvPr>
            <p:ph idx="1"/>
          </p:nvPr>
        </p:nvSpPr>
        <p:spPr/>
        <p:txBody>
          <a:bodyPr/>
          <a:lstStyle/>
          <a:p>
            <a:r>
              <a:rPr lang="en-US" dirty="0" smtClean="0"/>
              <a:t>When the Polar Jet Stream brings down cold air from the north. The Tropical Jet Stream brings warm air from the equator. Causing the warm air and cold air to cause a Nor’ Easter.</a:t>
            </a:r>
            <a:endParaRPr lang="en-US" dirty="0"/>
          </a:p>
        </p:txBody>
      </p:sp>
      <p:sp>
        <p:nvSpPr>
          <p:cNvPr id="4" name="Rectangle 3"/>
          <p:cNvSpPr/>
          <p:nvPr/>
        </p:nvSpPr>
        <p:spPr>
          <a:xfrm rot="10800000" flipV="1">
            <a:off x="2057400" y="4468251"/>
            <a:ext cx="4953000" cy="646331"/>
          </a:xfrm>
          <a:prstGeom prst="rect">
            <a:avLst/>
          </a:prstGeom>
        </p:spPr>
        <p:txBody>
          <a:bodyPr wrap="square">
            <a:spAutoFit/>
          </a:bodyPr>
          <a:lstStyle/>
          <a:p>
            <a:r>
              <a:rPr lang="en-US" u="sng" dirty="0">
                <a:hlinkClick r:id="rId2"/>
              </a:rPr>
              <a:t>http://www.nasa.gov/topics/earth/features/0213-noreaster.html</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2899" y="4906423"/>
            <a:ext cx="1714500" cy="1972359"/>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76649" y="4885641"/>
            <a:ext cx="1714500" cy="197235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10400" y="4906423"/>
            <a:ext cx="1714500" cy="1951577"/>
          </a:xfrm>
          <a:prstGeom prst="rect">
            <a:avLst/>
          </a:prstGeom>
        </p:spPr>
      </p:pic>
      <p:sp>
        <p:nvSpPr>
          <p:cNvPr id="8" name="Footer Placeholder 7"/>
          <p:cNvSpPr>
            <a:spLocks noGrp="1"/>
          </p:cNvSpPr>
          <p:nvPr>
            <p:ph type="ftr" sz="quarter" idx="11"/>
          </p:nvPr>
        </p:nvSpPr>
        <p:spPr/>
        <p:txBody>
          <a:bodyPr/>
          <a:lstStyle/>
          <a:p>
            <a:r>
              <a:rPr lang="fr-FR" dirty="0" smtClean="0"/>
              <a:t>Info: </a:t>
            </a:r>
            <a:r>
              <a:rPr lang="fr-FR" dirty="0" err="1" smtClean="0"/>
              <a:t>emission</a:t>
            </a:r>
            <a:r>
              <a:rPr lang="fr-FR" dirty="0" smtClean="0"/>
              <a:t>, Emission.net, 2004, emissions.net/ </a:t>
            </a:r>
            <a:r>
              <a:rPr lang="fr-FR" dirty="0" err="1" smtClean="0"/>
              <a:t>picture</a:t>
            </a:r>
            <a:r>
              <a:rPr lang="fr-FR" dirty="0" smtClean="0"/>
              <a:t>:  </a:t>
            </a:r>
            <a:r>
              <a:rPr lang="fr-FR" dirty="0" err="1" smtClean="0"/>
              <a:t>E-mission</a:t>
            </a:r>
            <a:r>
              <a:rPr lang="fr-FR" dirty="0" smtClean="0"/>
              <a:t>, emission.net, 2004, emission.net</a:t>
            </a:r>
            <a:endParaRPr lang="en-US" dirty="0"/>
          </a:p>
        </p:txBody>
      </p:sp>
    </p:spTree>
    <p:extLst>
      <p:ext uri="{BB962C8B-B14F-4D97-AF65-F5344CB8AC3E}">
        <p14:creationId xmlns:p14="http://schemas.microsoft.com/office/powerpoint/2010/main" val="270630059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barn(inVertical)">
                                      <p:cBhvr>
                                        <p:cTn id="34" dur="5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6" presetClass="entr" presetSubtype="16"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circle(in)">
                                      <p:cBhvr>
                                        <p:cTn id="39" dur="20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1000"/>
                                        <p:tgtEl>
                                          <p:spTgt spid="8"/>
                                        </p:tgtEl>
                                      </p:cBhvr>
                                    </p:animEffect>
                                    <p:anim calcmode="lin" valueType="num">
                                      <p:cBhvr>
                                        <p:cTn id="45" dur="1000" fill="hold"/>
                                        <p:tgtEl>
                                          <p:spTgt spid="8"/>
                                        </p:tgtEl>
                                        <p:attrNameLst>
                                          <p:attrName>ppt_x</p:attrName>
                                        </p:attrNameLst>
                                      </p:cBhvr>
                                      <p:tavLst>
                                        <p:tav tm="0">
                                          <p:val>
                                            <p:strVal val="#ppt_x"/>
                                          </p:val>
                                        </p:tav>
                                        <p:tav tm="100000">
                                          <p:val>
                                            <p:strVal val="#ppt_x"/>
                                          </p:val>
                                        </p:tav>
                                      </p:tavLst>
                                    </p:anim>
                                    <p:anim calcmode="lin" valueType="num">
                                      <p:cBhvr>
                                        <p:cTn id="4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When does this Phenomenon happen</a:t>
            </a:r>
            <a:endParaRPr lang="en-US" dirty="0"/>
          </a:p>
        </p:txBody>
      </p:sp>
      <p:sp>
        <p:nvSpPr>
          <p:cNvPr id="3" name="Content Placeholder 2"/>
          <p:cNvSpPr>
            <a:spLocks noGrp="1"/>
          </p:cNvSpPr>
          <p:nvPr>
            <p:ph idx="1"/>
          </p:nvPr>
        </p:nvSpPr>
        <p:spPr/>
        <p:txBody>
          <a:bodyPr/>
          <a:lstStyle/>
          <a:p>
            <a:r>
              <a:rPr lang="en-US" dirty="0" smtClean="0"/>
              <a:t>It can happen year round but normally  happens in September and April.</a:t>
            </a:r>
            <a:endParaRPr lang="en-US" dirty="0"/>
          </a:p>
        </p:txBody>
      </p:sp>
      <p:sp>
        <p:nvSpPr>
          <p:cNvPr id="4" name="Footer Placeholder 3"/>
          <p:cNvSpPr>
            <a:spLocks noGrp="1"/>
          </p:cNvSpPr>
          <p:nvPr>
            <p:ph type="ftr" sz="quarter" idx="11"/>
          </p:nvPr>
        </p:nvSpPr>
        <p:spPr/>
        <p:txBody>
          <a:bodyPr/>
          <a:lstStyle/>
          <a:p>
            <a:r>
              <a:rPr lang="en-US" smtClean="0"/>
              <a:t>noaa, Noaa.gov, 2013, noaa</a:t>
            </a:r>
            <a:endParaRPr lang="en-US"/>
          </a:p>
        </p:txBody>
      </p:sp>
    </p:spTree>
    <p:extLst>
      <p:ext uri="{BB962C8B-B14F-4D97-AF65-F5344CB8AC3E}">
        <p14:creationId xmlns:p14="http://schemas.microsoft.com/office/powerpoint/2010/main" val="199342082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6" presetClass="entr" presetSubtype="16" fill="hold" grpId="0"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circle(in)">
                                      <p:cBhvr>
                                        <p:cTn id="15" dur="20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kind of damage to property can a Nor’ Easter do if any?</a:t>
            </a:r>
            <a:endParaRPr lang="en-US" dirty="0"/>
          </a:p>
        </p:txBody>
      </p:sp>
      <p:sp>
        <p:nvSpPr>
          <p:cNvPr id="3" name="Content Placeholder 2"/>
          <p:cNvSpPr>
            <a:spLocks noGrp="1"/>
          </p:cNvSpPr>
          <p:nvPr>
            <p:ph idx="1"/>
          </p:nvPr>
        </p:nvSpPr>
        <p:spPr/>
        <p:txBody>
          <a:bodyPr/>
          <a:lstStyle/>
          <a:p>
            <a:r>
              <a:rPr lang="en-US" dirty="0" smtClean="0"/>
              <a:t>A Nor’ Easter back in 1991 (perfect storm) caused 1 billion dollars to be spent on repairs</a:t>
            </a:r>
          </a:p>
        </p:txBody>
      </p:sp>
      <p:sp>
        <p:nvSpPr>
          <p:cNvPr id="4" name="Footer Placeholder 3"/>
          <p:cNvSpPr>
            <a:spLocks noGrp="1"/>
          </p:cNvSpPr>
          <p:nvPr>
            <p:ph type="ftr" sz="quarter" idx="11"/>
          </p:nvPr>
        </p:nvSpPr>
        <p:spPr/>
        <p:txBody>
          <a:bodyPr/>
          <a:lstStyle/>
          <a:p>
            <a:r>
              <a:rPr lang="en-US" smtClean="0"/>
              <a:t>Noaa, noaa.gov, 2013,noaa</a:t>
            </a:r>
            <a:endParaRPr lang="en-US"/>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19200" y="3048000"/>
            <a:ext cx="4021584" cy="2761488"/>
          </a:xfrm>
          <a:prstGeom prst="rect">
            <a:avLst/>
          </a:prstGeom>
        </p:spPr>
      </p:pic>
    </p:spTree>
    <p:extLst>
      <p:ext uri="{BB962C8B-B14F-4D97-AF65-F5344CB8AC3E}">
        <p14:creationId xmlns:p14="http://schemas.microsoft.com/office/powerpoint/2010/main" val="3526470133"/>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fad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dirty="0" smtClean="0"/>
              <a:t>Cool information</a:t>
            </a:r>
            <a:endParaRPr lang="en-US" dirty="0"/>
          </a:p>
        </p:txBody>
      </p:sp>
      <p:sp>
        <p:nvSpPr>
          <p:cNvPr id="3" name="Content Placeholder 2"/>
          <p:cNvSpPr>
            <a:spLocks noGrp="1"/>
          </p:cNvSpPr>
          <p:nvPr>
            <p:ph idx="1"/>
          </p:nvPr>
        </p:nvSpPr>
        <p:spPr/>
        <p:txBody>
          <a:bodyPr/>
          <a:lstStyle/>
          <a:p>
            <a:r>
              <a:rPr lang="en-US" dirty="0" smtClean="0"/>
              <a:t>A Nor’ Easter can cause  </a:t>
            </a:r>
          </a:p>
          <a:p>
            <a:r>
              <a:rPr lang="en-US" dirty="0" smtClean="0"/>
              <a:t>sand erosion on the beach</a:t>
            </a:r>
          </a:p>
          <a:p>
            <a:r>
              <a:rPr lang="en-US" dirty="0" smtClean="0"/>
              <a:t>Heavy Snow</a:t>
            </a:r>
          </a:p>
          <a:p>
            <a:r>
              <a:rPr lang="en-US" dirty="0" smtClean="0"/>
              <a:t>Heavy Rain</a:t>
            </a:r>
          </a:p>
          <a:p>
            <a:r>
              <a:rPr lang="en-US" dirty="0" smtClean="0"/>
              <a:t>And a record of 26 inches fell in central park and caused the “city that never slept “ to stand still</a:t>
            </a:r>
            <a:endParaRPr lang="en-US" dirty="0"/>
          </a:p>
        </p:txBody>
      </p:sp>
      <p:sp>
        <p:nvSpPr>
          <p:cNvPr id="4" name="Footer Placeholder 3"/>
          <p:cNvSpPr>
            <a:spLocks noGrp="1"/>
          </p:cNvSpPr>
          <p:nvPr>
            <p:ph type="ftr" sz="quarter" idx="11"/>
          </p:nvPr>
        </p:nvSpPr>
        <p:spPr/>
        <p:txBody>
          <a:bodyPr/>
          <a:lstStyle/>
          <a:p>
            <a:r>
              <a:rPr lang="en-US" dirty="0" err="1" smtClean="0"/>
              <a:t>noaa</a:t>
            </a:r>
            <a:r>
              <a:rPr lang="en-US" dirty="0" smtClean="0"/>
              <a:t>, Noaa.gov, 2013,Noaa</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38800" y="1676400"/>
            <a:ext cx="2932542" cy="1950141"/>
          </a:xfrm>
          <a:prstGeom prst="rect">
            <a:avLst/>
          </a:prstGeom>
        </p:spPr>
      </p:pic>
    </p:spTree>
    <p:extLst>
      <p:ext uri="{BB962C8B-B14F-4D97-AF65-F5344CB8AC3E}">
        <p14:creationId xmlns:p14="http://schemas.microsoft.com/office/powerpoint/2010/main" val="3914921693"/>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6" presetClass="entr" presetSubtype="0" fill="hold" grpId="0" nodeType="clickEffect">
                                  <p:stCondLst>
                                    <p:cond delay="0"/>
                                  </p:stCondLst>
                                  <p:childTnLst>
                                    <p:set>
                                      <p:cBhvr>
                                        <p:cTn id="60" dur="1" fill="hold">
                                          <p:stCondLst>
                                            <p:cond delay="0"/>
                                          </p:stCondLst>
                                        </p:cTn>
                                        <p:tgtEl>
                                          <p:spTgt spid="3">
                                            <p:txEl>
                                              <p:pRg st="3" end="3"/>
                                            </p:txEl>
                                          </p:spTgt>
                                        </p:tgtEl>
                                        <p:attrNameLst>
                                          <p:attrName>style.visibility</p:attrName>
                                        </p:attrNameLst>
                                      </p:cBhvr>
                                      <p:to>
                                        <p:strVal val="visible"/>
                                      </p:to>
                                    </p:set>
                                    <p:animEffect transition="in" filter="wipe(down)">
                                      <p:cBhvr>
                                        <p:cTn id="61" dur="580">
                                          <p:stCondLst>
                                            <p:cond delay="0"/>
                                          </p:stCondLst>
                                        </p:cTn>
                                        <p:tgtEl>
                                          <p:spTgt spid="3">
                                            <p:txEl>
                                              <p:pRg st="3" end="3"/>
                                            </p:txEl>
                                          </p:spTgt>
                                        </p:tgtEl>
                                      </p:cBhvr>
                                    </p:animEffect>
                                    <p:anim calcmode="lin" valueType="num">
                                      <p:cBhvr>
                                        <p:cTn id="62" dur="1822" tmFilter="0,0; 0.14,0.36; 0.43,0.73; 0.71,0.91; 1.0,1.0">
                                          <p:stCondLst>
                                            <p:cond delay="0"/>
                                          </p:stCondLst>
                                        </p:cTn>
                                        <p:tgtEl>
                                          <p:spTgt spid="3">
                                            <p:txEl>
                                              <p:pRg st="3" end="3"/>
                                            </p:txEl>
                                          </p:spTgt>
                                        </p:tgtEl>
                                        <p:attrNameLst>
                                          <p:attrName>ppt_x</p:attrName>
                                        </p:attrNameLst>
                                      </p:cBhvr>
                                      <p:tavLst>
                                        <p:tav tm="0">
                                          <p:val>
                                            <p:strVal val="#ppt_x-0.25"/>
                                          </p:val>
                                        </p:tav>
                                        <p:tav tm="100000">
                                          <p:val>
                                            <p:strVal val="#ppt_x"/>
                                          </p:val>
                                        </p:tav>
                                      </p:tavLst>
                                    </p:anim>
                                    <p:anim calcmode="lin" valueType="num">
                                      <p:cBhvr>
                                        <p:cTn id="63" dur="664" tmFilter="0.0,0.0; 0.25,0.07; 0.50,0.2; 0.75,0.467; 1.0,1.0">
                                          <p:stCondLst>
                                            <p:cond delay="0"/>
                                          </p:stCondLst>
                                        </p:cTn>
                                        <p:tgtEl>
                                          <p:spTgt spid="3">
                                            <p:txEl>
                                              <p:pRg st="3" end="3"/>
                                            </p:txEl>
                                          </p:spTgt>
                                        </p:tgtEl>
                                        <p:attrNameLst>
                                          <p:attrName>ppt_y</p:attrName>
                                        </p:attrNameLst>
                                      </p:cBhvr>
                                      <p:tavLst>
                                        <p:tav tm="0" fmla="#ppt_y-sin(pi*$)/3">
                                          <p:val>
                                            <p:fltVal val="0.5"/>
                                          </p:val>
                                        </p:tav>
                                        <p:tav tm="100000">
                                          <p:val>
                                            <p:fltVal val="1"/>
                                          </p:val>
                                        </p:tav>
                                      </p:tavLst>
                                    </p:anim>
                                    <p:anim calcmode="lin" valueType="num">
                                      <p:cBhvr>
                                        <p:cTn id="64" dur="664" tmFilter="0, 0; 0.125,0.2665; 0.25,0.4; 0.375,0.465; 0.5,0.5;  0.625,0.535; 0.75,0.6; 0.875,0.7335; 1,1">
                                          <p:stCondLst>
                                            <p:cond delay="664"/>
                                          </p:stCondLst>
                                        </p:cTn>
                                        <p:tgtEl>
                                          <p:spTgt spid="3">
                                            <p:txEl>
                                              <p:pRg st="3" end="3"/>
                                            </p:txEl>
                                          </p:spTgt>
                                        </p:tgtEl>
                                        <p:attrNameLst>
                                          <p:attrName>ppt_y</p:attrName>
                                        </p:attrNameLst>
                                      </p:cBhvr>
                                      <p:tavLst>
                                        <p:tav tm="0" fmla="#ppt_y-sin(pi*$)/9">
                                          <p:val>
                                            <p:fltVal val="0"/>
                                          </p:val>
                                        </p:tav>
                                        <p:tav tm="100000">
                                          <p:val>
                                            <p:fltVal val="1"/>
                                          </p:val>
                                        </p:tav>
                                      </p:tavLst>
                                    </p:anim>
                                    <p:anim calcmode="lin" valueType="num">
                                      <p:cBhvr>
                                        <p:cTn id="65" dur="332" tmFilter="0, 0; 0.125,0.2665; 0.25,0.4; 0.375,0.465; 0.5,0.5;  0.625,0.535; 0.75,0.6; 0.875,0.7335; 1,1">
                                          <p:stCondLst>
                                            <p:cond delay="1324"/>
                                          </p:stCondLst>
                                        </p:cTn>
                                        <p:tgtEl>
                                          <p:spTgt spid="3">
                                            <p:txEl>
                                              <p:pRg st="3" end="3"/>
                                            </p:txEl>
                                          </p:spTgt>
                                        </p:tgtEl>
                                        <p:attrNameLst>
                                          <p:attrName>ppt_y</p:attrName>
                                        </p:attrNameLst>
                                      </p:cBhvr>
                                      <p:tavLst>
                                        <p:tav tm="0" fmla="#ppt_y-sin(pi*$)/27">
                                          <p:val>
                                            <p:fltVal val="0"/>
                                          </p:val>
                                        </p:tav>
                                        <p:tav tm="100000">
                                          <p:val>
                                            <p:fltVal val="1"/>
                                          </p:val>
                                        </p:tav>
                                      </p:tavLst>
                                    </p:anim>
                                    <p:anim calcmode="lin" valueType="num">
                                      <p:cBhvr>
                                        <p:cTn id="66" dur="164" tmFilter="0, 0; 0.125,0.2665; 0.25,0.4; 0.375,0.465; 0.5,0.5;  0.625,0.535; 0.75,0.6; 0.875,0.7335; 1,1">
                                          <p:stCondLst>
                                            <p:cond delay="1656"/>
                                          </p:stCondLst>
                                        </p:cTn>
                                        <p:tgtEl>
                                          <p:spTgt spid="3">
                                            <p:txEl>
                                              <p:pRg st="3" end="3"/>
                                            </p:txEl>
                                          </p:spTgt>
                                        </p:tgtEl>
                                        <p:attrNameLst>
                                          <p:attrName>ppt_y</p:attrName>
                                        </p:attrNameLst>
                                      </p:cBhvr>
                                      <p:tavLst>
                                        <p:tav tm="0" fmla="#ppt_y-sin(pi*$)/81">
                                          <p:val>
                                            <p:fltVal val="0"/>
                                          </p:val>
                                        </p:tav>
                                        <p:tav tm="100000">
                                          <p:val>
                                            <p:fltVal val="1"/>
                                          </p:val>
                                        </p:tav>
                                      </p:tavLst>
                                    </p:anim>
                                    <p:animScale>
                                      <p:cBhvr>
                                        <p:cTn id="67" dur="26">
                                          <p:stCondLst>
                                            <p:cond delay="650"/>
                                          </p:stCondLst>
                                        </p:cTn>
                                        <p:tgtEl>
                                          <p:spTgt spid="3">
                                            <p:txEl>
                                              <p:pRg st="3" end="3"/>
                                            </p:txEl>
                                          </p:spTgt>
                                        </p:tgtEl>
                                      </p:cBhvr>
                                      <p:to x="100000" y="60000"/>
                                    </p:animScale>
                                    <p:animScale>
                                      <p:cBhvr>
                                        <p:cTn id="68" dur="166" decel="50000">
                                          <p:stCondLst>
                                            <p:cond delay="676"/>
                                          </p:stCondLst>
                                        </p:cTn>
                                        <p:tgtEl>
                                          <p:spTgt spid="3">
                                            <p:txEl>
                                              <p:pRg st="3" end="3"/>
                                            </p:txEl>
                                          </p:spTgt>
                                        </p:tgtEl>
                                      </p:cBhvr>
                                      <p:to x="100000" y="100000"/>
                                    </p:animScale>
                                    <p:animScale>
                                      <p:cBhvr>
                                        <p:cTn id="69" dur="26">
                                          <p:stCondLst>
                                            <p:cond delay="1312"/>
                                          </p:stCondLst>
                                        </p:cTn>
                                        <p:tgtEl>
                                          <p:spTgt spid="3">
                                            <p:txEl>
                                              <p:pRg st="3" end="3"/>
                                            </p:txEl>
                                          </p:spTgt>
                                        </p:tgtEl>
                                      </p:cBhvr>
                                      <p:to x="100000" y="80000"/>
                                    </p:animScale>
                                    <p:animScale>
                                      <p:cBhvr>
                                        <p:cTn id="70" dur="166" decel="50000">
                                          <p:stCondLst>
                                            <p:cond delay="1338"/>
                                          </p:stCondLst>
                                        </p:cTn>
                                        <p:tgtEl>
                                          <p:spTgt spid="3">
                                            <p:txEl>
                                              <p:pRg st="3" end="3"/>
                                            </p:txEl>
                                          </p:spTgt>
                                        </p:tgtEl>
                                      </p:cBhvr>
                                      <p:to x="100000" y="100000"/>
                                    </p:animScale>
                                    <p:animScale>
                                      <p:cBhvr>
                                        <p:cTn id="71" dur="26">
                                          <p:stCondLst>
                                            <p:cond delay="1642"/>
                                          </p:stCondLst>
                                        </p:cTn>
                                        <p:tgtEl>
                                          <p:spTgt spid="3">
                                            <p:txEl>
                                              <p:pRg st="3" end="3"/>
                                            </p:txEl>
                                          </p:spTgt>
                                        </p:tgtEl>
                                      </p:cBhvr>
                                      <p:to x="100000" y="90000"/>
                                    </p:animScale>
                                    <p:animScale>
                                      <p:cBhvr>
                                        <p:cTn id="72" dur="166" decel="50000">
                                          <p:stCondLst>
                                            <p:cond delay="1668"/>
                                          </p:stCondLst>
                                        </p:cTn>
                                        <p:tgtEl>
                                          <p:spTgt spid="3">
                                            <p:txEl>
                                              <p:pRg st="3" end="3"/>
                                            </p:txEl>
                                          </p:spTgt>
                                        </p:tgtEl>
                                      </p:cBhvr>
                                      <p:to x="100000" y="100000"/>
                                    </p:animScale>
                                    <p:animScale>
                                      <p:cBhvr>
                                        <p:cTn id="73" dur="26">
                                          <p:stCondLst>
                                            <p:cond delay="1808"/>
                                          </p:stCondLst>
                                        </p:cTn>
                                        <p:tgtEl>
                                          <p:spTgt spid="3">
                                            <p:txEl>
                                              <p:pRg st="3" end="3"/>
                                            </p:txEl>
                                          </p:spTgt>
                                        </p:tgtEl>
                                      </p:cBhvr>
                                      <p:to x="100000" y="95000"/>
                                    </p:animScale>
                                    <p:animScale>
                                      <p:cBhvr>
                                        <p:cTn id="74" dur="166" decel="50000">
                                          <p:stCondLst>
                                            <p:cond delay="1834"/>
                                          </p:stCondLst>
                                        </p:cTn>
                                        <p:tgtEl>
                                          <p:spTgt spid="3">
                                            <p:txEl>
                                              <p:pRg st="3" end="3"/>
                                            </p:txEl>
                                          </p:spTgt>
                                        </p:tgtEl>
                                      </p:cBhvr>
                                      <p:to x="100000" y="100000"/>
                                    </p:animScale>
                                  </p:childTnLst>
                                </p:cTn>
                              </p:par>
                            </p:childTnLst>
                          </p:cTn>
                        </p:par>
                      </p:childTnLst>
                    </p:cTn>
                  </p:par>
                  <p:par>
                    <p:cTn id="75" fill="hold">
                      <p:stCondLst>
                        <p:cond delay="indefinite"/>
                      </p:stCondLst>
                      <p:childTnLst>
                        <p:par>
                          <p:cTn id="76" fill="hold">
                            <p:stCondLst>
                              <p:cond delay="0"/>
                            </p:stCondLst>
                            <p:childTnLst>
                              <p:par>
                                <p:cTn id="77" presetID="26" presetClass="entr" presetSubtype="0" fill="hold" grpId="0" nodeType="clickEffect">
                                  <p:stCondLst>
                                    <p:cond delay="0"/>
                                  </p:stCondLst>
                                  <p:childTnLst>
                                    <p:set>
                                      <p:cBhvr>
                                        <p:cTn id="78" dur="1" fill="hold">
                                          <p:stCondLst>
                                            <p:cond delay="0"/>
                                          </p:stCondLst>
                                        </p:cTn>
                                        <p:tgtEl>
                                          <p:spTgt spid="3">
                                            <p:txEl>
                                              <p:pRg st="4" end="4"/>
                                            </p:txEl>
                                          </p:spTgt>
                                        </p:tgtEl>
                                        <p:attrNameLst>
                                          <p:attrName>style.visibility</p:attrName>
                                        </p:attrNameLst>
                                      </p:cBhvr>
                                      <p:to>
                                        <p:strVal val="visible"/>
                                      </p:to>
                                    </p:set>
                                    <p:animEffect transition="in" filter="wipe(down)">
                                      <p:cBhvr>
                                        <p:cTn id="79" dur="580">
                                          <p:stCondLst>
                                            <p:cond delay="0"/>
                                          </p:stCondLst>
                                        </p:cTn>
                                        <p:tgtEl>
                                          <p:spTgt spid="3">
                                            <p:txEl>
                                              <p:pRg st="4" end="4"/>
                                            </p:txEl>
                                          </p:spTgt>
                                        </p:tgtEl>
                                      </p:cBhvr>
                                    </p:animEffect>
                                    <p:anim calcmode="lin" valueType="num">
                                      <p:cBhvr>
                                        <p:cTn id="80" dur="1822" tmFilter="0,0; 0.14,0.36; 0.43,0.73; 0.71,0.91; 1.0,1.0">
                                          <p:stCondLst>
                                            <p:cond delay="0"/>
                                          </p:stCondLst>
                                        </p:cTn>
                                        <p:tgtEl>
                                          <p:spTgt spid="3">
                                            <p:txEl>
                                              <p:pRg st="4" end="4"/>
                                            </p:txEl>
                                          </p:spTgt>
                                        </p:tgtEl>
                                        <p:attrNameLst>
                                          <p:attrName>ppt_x</p:attrName>
                                        </p:attrNameLst>
                                      </p:cBhvr>
                                      <p:tavLst>
                                        <p:tav tm="0">
                                          <p:val>
                                            <p:strVal val="#ppt_x-0.25"/>
                                          </p:val>
                                        </p:tav>
                                        <p:tav tm="100000">
                                          <p:val>
                                            <p:strVal val="#ppt_x"/>
                                          </p:val>
                                        </p:tav>
                                      </p:tavLst>
                                    </p:anim>
                                    <p:anim calcmode="lin" valueType="num">
                                      <p:cBhvr>
                                        <p:cTn id="81" dur="664" tmFilter="0.0,0.0; 0.25,0.07; 0.50,0.2; 0.75,0.467; 1.0,1.0">
                                          <p:stCondLst>
                                            <p:cond delay="0"/>
                                          </p:stCondLst>
                                        </p:cTn>
                                        <p:tgtEl>
                                          <p:spTgt spid="3">
                                            <p:txEl>
                                              <p:pRg st="4" end="4"/>
                                            </p:txEl>
                                          </p:spTgt>
                                        </p:tgtEl>
                                        <p:attrNameLst>
                                          <p:attrName>ppt_y</p:attrName>
                                        </p:attrNameLst>
                                      </p:cBhvr>
                                      <p:tavLst>
                                        <p:tav tm="0" fmla="#ppt_y-sin(pi*$)/3">
                                          <p:val>
                                            <p:fltVal val="0.5"/>
                                          </p:val>
                                        </p:tav>
                                        <p:tav tm="100000">
                                          <p:val>
                                            <p:fltVal val="1"/>
                                          </p:val>
                                        </p:tav>
                                      </p:tavLst>
                                    </p:anim>
                                    <p:anim calcmode="lin" valueType="num">
                                      <p:cBhvr>
                                        <p:cTn id="82" dur="664" tmFilter="0, 0; 0.125,0.2665; 0.25,0.4; 0.375,0.465; 0.5,0.5;  0.625,0.535; 0.75,0.6; 0.875,0.7335; 1,1">
                                          <p:stCondLst>
                                            <p:cond delay="664"/>
                                          </p:stCondLst>
                                        </p:cTn>
                                        <p:tgtEl>
                                          <p:spTgt spid="3">
                                            <p:txEl>
                                              <p:pRg st="4" end="4"/>
                                            </p:txEl>
                                          </p:spTgt>
                                        </p:tgtEl>
                                        <p:attrNameLst>
                                          <p:attrName>ppt_y</p:attrName>
                                        </p:attrNameLst>
                                      </p:cBhvr>
                                      <p:tavLst>
                                        <p:tav tm="0" fmla="#ppt_y-sin(pi*$)/9">
                                          <p:val>
                                            <p:fltVal val="0"/>
                                          </p:val>
                                        </p:tav>
                                        <p:tav tm="100000">
                                          <p:val>
                                            <p:fltVal val="1"/>
                                          </p:val>
                                        </p:tav>
                                      </p:tavLst>
                                    </p:anim>
                                    <p:anim calcmode="lin" valueType="num">
                                      <p:cBhvr>
                                        <p:cTn id="83" dur="332" tmFilter="0, 0; 0.125,0.2665; 0.25,0.4; 0.375,0.465; 0.5,0.5;  0.625,0.535; 0.75,0.6; 0.875,0.7335; 1,1">
                                          <p:stCondLst>
                                            <p:cond delay="1324"/>
                                          </p:stCondLst>
                                        </p:cTn>
                                        <p:tgtEl>
                                          <p:spTgt spid="3">
                                            <p:txEl>
                                              <p:pRg st="4" end="4"/>
                                            </p:txEl>
                                          </p:spTgt>
                                        </p:tgtEl>
                                        <p:attrNameLst>
                                          <p:attrName>ppt_y</p:attrName>
                                        </p:attrNameLst>
                                      </p:cBhvr>
                                      <p:tavLst>
                                        <p:tav tm="0" fmla="#ppt_y-sin(pi*$)/27">
                                          <p:val>
                                            <p:fltVal val="0"/>
                                          </p:val>
                                        </p:tav>
                                        <p:tav tm="100000">
                                          <p:val>
                                            <p:fltVal val="1"/>
                                          </p:val>
                                        </p:tav>
                                      </p:tavLst>
                                    </p:anim>
                                    <p:anim calcmode="lin" valueType="num">
                                      <p:cBhvr>
                                        <p:cTn id="84" dur="164" tmFilter="0, 0; 0.125,0.2665; 0.25,0.4; 0.375,0.465; 0.5,0.5;  0.625,0.535; 0.75,0.6; 0.875,0.7335; 1,1">
                                          <p:stCondLst>
                                            <p:cond delay="1656"/>
                                          </p:stCondLst>
                                        </p:cTn>
                                        <p:tgtEl>
                                          <p:spTgt spid="3">
                                            <p:txEl>
                                              <p:pRg st="4" end="4"/>
                                            </p:txEl>
                                          </p:spTgt>
                                        </p:tgtEl>
                                        <p:attrNameLst>
                                          <p:attrName>ppt_y</p:attrName>
                                        </p:attrNameLst>
                                      </p:cBhvr>
                                      <p:tavLst>
                                        <p:tav tm="0" fmla="#ppt_y-sin(pi*$)/81">
                                          <p:val>
                                            <p:fltVal val="0"/>
                                          </p:val>
                                        </p:tav>
                                        <p:tav tm="100000">
                                          <p:val>
                                            <p:fltVal val="1"/>
                                          </p:val>
                                        </p:tav>
                                      </p:tavLst>
                                    </p:anim>
                                    <p:animScale>
                                      <p:cBhvr>
                                        <p:cTn id="85" dur="26">
                                          <p:stCondLst>
                                            <p:cond delay="650"/>
                                          </p:stCondLst>
                                        </p:cTn>
                                        <p:tgtEl>
                                          <p:spTgt spid="3">
                                            <p:txEl>
                                              <p:pRg st="4" end="4"/>
                                            </p:txEl>
                                          </p:spTgt>
                                        </p:tgtEl>
                                      </p:cBhvr>
                                      <p:to x="100000" y="60000"/>
                                    </p:animScale>
                                    <p:animScale>
                                      <p:cBhvr>
                                        <p:cTn id="86" dur="166" decel="50000">
                                          <p:stCondLst>
                                            <p:cond delay="676"/>
                                          </p:stCondLst>
                                        </p:cTn>
                                        <p:tgtEl>
                                          <p:spTgt spid="3">
                                            <p:txEl>
                                              <p:pRg st="4" end="4"/>
                                            </p:txEl>
                                          </p:spTgt>
                                        </p:tgtEl>
                                      </p:cBhvr>
                                      <p:to x="100000" y="100000"/>
                                    </p:animScale>
                                    <p:animScale>
                                      <p:cBhvr>
                                        <p:cTn id="87" dur="26">
                                          <p:stCondLst>
                                            <p:cond delay="1312"/>
                                          </p:stCondLst>
                                        </p:cTn>
                                        <p:tgtEl>
                                          <p:spTgt spid="3">
                                            <p:txEl>
                                              <p:pRg st="4" end="4"/>
                                            </p:txEl>
                                          </p:spTgt>
                                        </p:tgtEl>
                                      </p:cBhvr>
                                      <p:to x="100000" y="80000"/>
                                    </p:animScale>
                                    <p:animScale>
                                      <p:cBhvr>
                                        <p:cTn id="88" dur="166" decel="50000">
                                          <p:stCondLst>
                                            <p:cond delay="1338"/>
                                          </p:stCondLst>
                                        </p:cTn>
                                        <p:tgtEl>
                                          <p:spTgt spid="3">
                                            <p:txEl>
                                              <p:pRg st="4" end="4"/>
                                            </p:txEl>
                                          </p:spTgt>
                                        </p:tgtEl>
                                      </p:cBhvr>
                                      <p:to x="100000" y="100000"/>
                                    </p:animScale>
                                    <p:animScale>
                                      <p:cBhvr>
                                        <p:cTn id="89" dur="26">
                                          <p:stCondLst>
                                            <p:cond delay="1642"/>
                                          </p:stCondLst>
                                        </p:cTn>
                                        <p:tgtEl>
                                          <p:spTgt spid="3">
                                            <p:txEl>
                                              <p:pRg st="4" end="4"/>
                                            </p:txEl>
                                          </p:spTgt>
                                        </p:tgtEl>
                                      </p:cBhvr>
                                      <p:to x="100000" y="90000"/>
                                    </p:animScale>
                                    <p:animScale>
                                      <p:cBhvr>
                                        <p:cTn id="90" dur="166" decel="50000">
                                          <p:stCondLst>
                                            <p:cond delay="1668"/>
                                          </p:stCondLst>
                                        </p:cTn>
                                        <p:tgtEl>
                                          <p:spTgt spid="3">
                                            <p:txEl>
                                              <p:pRg st="4" end="4"/>
                                            </p:txEl>
                                          </p:spTgt>
                                        </p:tgtEl>
                                      </p:cBhvr>
                                      <p:to x="100000" y="100000"/>
                                    </p:animScale>
                                    <p:animScale>
                                      <p:cBhvr>
                                        <p:cTn id="91" dur="26">
                                          <p:stCondLst>
                                            <p:cond delay="1808"/>
                                          </p:stCondLst>
                                        </p:cTn>
                                        <p:tgtEl>
                                          <p:spTgt spid="3">
                                            <p:txEl>
                                              <p:pRg st="4" end="4"/>
                                            </p:txEl>
                                          </p:spTgt>
                                        </p:tgtEl>
                                      </p:cBhvr>
                                      <p:to x="100000" y="95000"/>
                                    </p:animScale>
                                    <p:animScale>
                                      <p:cBhvr>
                                        <p:cTn id="92" dur="166" decel="50000">
                                          <p:stCondLst>
                                            <p:cond delay="1834"/>
                                          </p:stCondLst>
                                        </p:cTn>
                                        <p:tgtEl>
                                          <p:spTgt spid="3">
                                            <p:txEl>
                                              <p:pRg st="4" end="4"/>
                                            </p:txEl>
                                          </p:spTgt>
                                        </p:tgtEl>
                                      </p:cBhvr>
                                      <p:to x="100000" y="100000"/>
                                    </p:animScale>
                                  </p:childTnLst>
                                </p:cTn>
                              </p:par>
                            </p:childTnLst>
                          </p:cTn>
                        </p:par>
                      </p:childTnLst>
                    </p:cTn>
                  </p:par>
                  <p:par>
                    <p:cTn id="93" fill="hold">
                      <p:stCondLst>
                        <p:cond delay="indefinite"/>
                      </p:stCondLst>
                      <p:childTnLst>
                        <p:par>
                          <p:cTn id="94" fill="hold">
                            <p:stCondLst>
                              <p:cond delay="0"/>
                            </p:stCondLst>
                            <p:childTnLst>
                              <p:par>
                                <p:cTn id="95" presetID="14" presetClass="entr" presetSubtype="10" fill="hold" nodeType="click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randombar(horizontal)">
                                      <p:cBhvr>
                                        <p:cTn id="97" dur="500"/>
                                        <p:tgtEl>
                                          <p:spTgt spid="5"/>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4"/>
                                        </p:tgtEl>
                                        <p:attrNameLst>
                                          <p:attrName>style.visibility</p:attrName>
                                        </p:attrNameLst>
                                      </p:cBhvr>
                                      <p:to>
                                        <p:strVal val="visible"/>
                                      </p:to>
                                    </p:set>
                                    <p:anim calcmode="lin" valueType="num">
                                      <p:cBhvr>
                                        <p:cTn id="102" dur="500" fill="hold"/>
                                        <p:tgtEl>
                                          <p:spTgt spid="4"/>
                                        </p:tgtEl>
                                        <p:attrNameLst>
                                          <p:attrName>ppt_w</p:attrName>
                                        </p:attrNameLst>
                                      </p:cBhvr>
                                      <p:tavLst>
                                        <p:tav tm="0">
                                          <p:val>
                                            <p:fltVal val="0"/>
                                          </p:val>
                                        </p:tav>
                                        <p:tav tm="100000">
                                          <p:val>
                                            <p:strVal val="#ppt_w"/>
                                          </p:val>
                                        </p:tav>
                                      </p:tavLst>
                                    </p:anim>
                                    <p:anim calcmode="lin" valueType="num">
                                      <p:cBhvr>
                                        <p:cTn id="103" dur="500" fill="hold"/>
                                        <p:tgtEl>
                                          <p:spTgt spid="4"/>
                                        </p:tgtEl>
                                        <p:attrNameLst>
                                          <p:attrName>ppt_h</p:attrName>
                                        </p:attrNameLst>
                                      </p:cBhvr>
                                      <p:tavLst>
                                        <p:tav tm="0">
                                          <p:val>
                                            <p:fltVal val="0"/>
                                          </p:val>
                                        </p:tav>
                                        <p:tav tm="100000">
                                          <p:val>
                                            <p:strVal val="#ppt_h"/>
                                          </p:val>
                                        </p:tav>
                                      </p:tavLst>
                                    </p:anim>
                                    <p:animEffect transition="in" filter="fade">
                                      <p:cBhvr>
                                        <p:cTn id="10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97</TotalTime>
  <Words>235</Words>
  <Application>Microsoft Office PowerPoint</Application>
  <PresentationFormat>On-screen Show (4:3)</PresentationFormat>
  <Paragraphs>28</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Office Theme</vt:lpstr>
      <vt:lpstr>Nor’ Easters</vt:lpstr>
      <vt:lpstr>What are Nor’ Easter’s</vt:lpstr>
      <vt:lpstr>How long does the Nor’ Easter happen</vt:lpstr>
      <vt:lpstr>What conditions cause a Nor’ Easter</vt:lpstr>
      <vt:lpstr>When does this Phenomenon happen</vt:lpstr>
      <vt:lpstr>What kind of damage to property can a Nor’ Easter do if any?</vt:lpstr>
      <vt:lpstr>Cool information</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Haywood County Schools</dc:creator>
  <cp:lastModifiedBy>Haywood County Schools</cp:lastModifiedBy>
  <cp:revision>11</cp:revision>
  <dcterms:created xsi:type="dcterms:W3CDTF">2013-05-01T14:07:19Z</dcterms:created>
  <dcterms:modified xsi:type="dcterms:W3CDTF">2013-05-03T14:39:06Z</dcterms:modified>
</cp:coreProperties>
</file>